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
      <p:font typeface="Montserrat"/>
      <p:regular r:id="rId18"/>
      <p:bold r:id="rId19"/>
      <p:italic r:id="rId20"/>
      <p:boldItalic r:id="rId21"/>
    </p:embeddedFont>
    <p:embeddedFont>
      <p:font typeface="Lato"/>
      <p:regular r:id="rId22"/>
      <p:bold r:id="rId23"/>
      <p:italic r:id="rId24"/>
      <p:boldItalic r:id="rId25"/>
    </p:embeddedFont>
    <p:embeddedFont>
      <p:font typeface="Roboto Light"/>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Light-regular.fntdata"/><Relationship Id="rId25" Type="http://schemas.openxmlformats.org/officeDocument/2006/relationships/font" Target="fonts/Lato-boldItalic.fntdata"/><Relationship Id="rId28" Type="http://schemas.openxmlformats.org/officeDocument/2006/relationships/font" Target="fonts/RobotoLight-italic.fntdata"/><Relationship Id="rId27" Type="http://schemas.openxmlformats.org/officeDocument/2006/relationships/font" Target="fonts/RobotoLigh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Light-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Grace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265bd89d7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265bd89d7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Grace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265bd89d7a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265bd89d7a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Rachel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1b63b4cb0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1b63b4cb0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Rachel</a:t>
            </a:r>
            <a:endParaRPr/>
          </a:p>
          <a:p>
            <a:pPr indent="0" lvl="0" marL="0" rtl="0" algn="l">
              <a:spcBef>
                <a:spcPts val="0"/>
              </a:spcBef>
              <a:spcAft>
                <a:spcPts val="0"/>
              </a:spcAft>
              <a:buNone/>
            </a:pPr>
            <a:r>
              <a:rPr lang="en"/>
              <a:t>User profiles:</a:t>
            </a:r>
            <a:br>
              <a:rPr lang="en"/>
            </a:br>
            <a:r>
              <a:rPr lang="en"/>
              <a:t>Grace</a:t>
            </a:r>
            <a:endParaRPr/>
          </a:p>
          <a:p>
            <a:pPr indent="-298450" lvl="0" marL="285750" rtl="0" algn="l">
              <a:lnSpc>
                <a:spcPct val="115000"/>
              </a:lnSpc>
              <a:spcBef>
                <a:spcPts val="0"/>
              </a:spcBef>
              <a:spcAft>
                <a:spcPts val="0"/>
              </a:spcAft>
              <a:buSzPts val="1100"/>
              <a:buChar char="●"/>
            </a:pPr>
            <a:r>
              <a:rPr lang="en">
                <a:solidFill>
                  <a:schemeClr val="dk1"/>
                </a:solidFill>
              </a:rPr>
              <a:t>Looking for a unified feed showing them the concerts in their local area</a:t>
            </a:r>
            <a:endParaRPr>
              <a:solidFill>
                <a:schemeClr val="dk1"/>
              </a:solidFill>
            </a:endParaRPr>
          </a:p>
          <a:p>
            <a:pPr indent="-298450" lvl="0" marL="285750" rtl="0" algn="l">
              <a:lnSpc>
                <a:spcPct val="115000"/>
              </a:lnSpc>
              <a:spcBef>
                <a:spcPts val="0"/>
              </a:spcBef>
              <a:spcAft>
                <a:spcPts val="0"/>
              </a:spcAft>
              <a:buSzPts val="1100"/>
              <a:buChar char="●"/>
            </a:pPr>
            <a:r>
              <a:rPr lang="en">
                <a:solidFill>
                  <a:schemeClr val="dk1"/>
                </a:solidFill>
              </a:rPr>
              <a:t>Not interested in navigating to different websites for each ticket seller 	</a:t>
            </a:r>
            <a:endParaRPr/>
          </a:p>
          <a:p>
            <a:pPr indent="-298450" lvl="0" marL="285750" rtl="0" algn="l">
              <a:lnSpc>
                <a:spcPct val="115000"/>
              </a:lnSpc>
              <a:spcBef>
                <a:spcPts val="0"/>
              </a:spcBef>
              <a:spcAft>
                <a:spcPts val="0"/>
              </a:spcAft>
              <a:buSzPts val="1100"/>
              <a:buChar char="●"/>
            </a:pPr>
            <a:r>
              <a:rPr lang="en"/>
              <a:t>On a million ticket seller and venue email lists and doesn’t want to sort through all of the marketing content being pushed to them</a:t>
            </a:r>
            <a:endParaRPr/>
          </a:p>
          <a:p>
            <a:pPr indent="-298450" lvl="0" marL="285750" rtl="0" algn="l">
              <a:lnSpc>
                <a:spcPct val="115000"/>
              </a:lnSpc>
              <a:spcBef>
                <a:spcPts val="0"/>
              </a:spcBef>
              <a:spcAft>
                <a:spcPts val="0"/>
              </a:spcAft>
              <a:buSzPts val="1100"/>
              <a:buChar char="●"/>
            </a:pPr>
            <a:r>
              <a:rPr lang="en"/>
              <a:t>Interested in live events both for well known artists and up-and-coming artists</a:t>
            </a:r>
            <a:endParaRPr/>
          </a:p>
          <a:p>
            <a:pPr indent="-298450" lvl="0" marL="285750" rtl="0" algn="l">
              <a:lnSpc>
                <a:spcPct val="115000"/>
              </a:lnSpc>
              <a:spcBef>
                <a:spcPts val="0"/>
              </a:spcBef>
              <a:spcAft>
                <a:spcPts val="0"/>
              </a:spcAft>
              <a:buSzPts val="1100"/>
              <a:buChar char="●"/>
            </a:pPr>
            <a:r>
              <a:rPr lang="en"/>
              <a:t>Makes last minute plans to attend a nearby concert when a free evening pops up</a:t>
            </a:r>
            <a:endParaRPr/>
          </a:p>
          <a:p>
            <a:pPr indent="-298450" lvl="0" marL="285750" rtl="0" algn="l">
              <a:lnSpc>
                <a:spcPct val="115000"/>
              </a:lnSpc>
              <a:spcBef>
                <a:spcPts val="0"/>
              </a:spcBef>
              <a:spcAft>
                <a:spcPts val="0"/>
              </a:spcAft>
              <a:buSzPts val="1100"/>
              <a:buChar char="●"/>
            </a:pPr>
            <a:r>
              <a:rPr lang="en"/>
              <a:t>Does not have a personal vehicle, so event location and accessibility via public transport is important</a:t>
            </a:r>
            <a:endParaRPr/>
          </a:p>
          <a:p>
            <a:pPr indent="-298450" lvl="0" marL="285750" rtl="0" algn="l">
              <a:lnSpc>
                <a:spcPct val="115000"/>
              </a:lnSpc>
              <a:spcBef>
                <a:spcPts val="0"/>
              </a:spcBef>
              <a:spcAft>
                <a:spcPts val="0"/>
              </a:spcAft>
              <a:buSzPts val="1100"/>
              <a:buChar char="●"/>
            </a:pPr>
            <a:r>
              <a:rPr lang="en"/>
              <a:t>Is often looking for concerts on their mobile device</a:t>
            </a:r>
            <a:endParaRPr/>
          </a:p>
          <a:p>
            <a:pPr indent="0" lvl="0" marL="0" rtl="0" algn="l">
              <a:lnSpc>
                <a:spcPct val="115000"/>
              </a:lnSpc>
              <a:spcBef>
                <a:spcPts val="0"/>
              </a:spcBef>
              <a:spcAft>
                <a:spcPts val="0"/>
              </a:spcAft>
              <a:buNone/>
            </a:pPr>
            <a:r>
              <a:rPr lang="en"/>
              <a:t>Elizabeth</a:t>
            </a:r>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Interested in planning a weekend in their city weeks or months in advance, and may not be very familiar with the city. They would use the site to search for events during a particular weekend or other time period and near a hotel or other familiar landmark.</a:t>
            </a:r>
            <a:endParaRPr>
              <a:solidFill>
                <a:schemeClr val="dk1"/>
              </a:solidFill>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Interested in whether a specific artist is coming to their city on their tour. If the artist is coming to the city, this person would want to understand the location of the venue so that they can plan an evening agenda accordingly.</a:t>
            </a:r>
            <a:endParaRPr>
              <a:solidFill>
                <a:schemeClr val="dk1"/>
              </a:solidFill>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Wants to track the venues that they have visited for previous events in order to refresh their memory on who they saw where, how they got to the show, where they ate or drank before or after the show, etc…</a:t>
            </a:r>
            <a:endParaRPr>
              <a:solidFill>
                <a:schemeClr val="dk1"/>
              </a:solidFill>
            </a:endParaRPr>
          </a:p>
          <a:p>
            <a:pPr indent="0" lvl="0" marL="0" rtl="0" algn="l">
              <a:lnSpc>
                <a:spcPct val="115000"/>
              </a:lnSpc>
              <a:spcBef>
                <a:spcPts val="0"/>
              </a:spcBef>
              <a:spcAft>
                <a:spcPts val="0"/>
              </a:spcAft>
              <a:buNone/>
            </a:pPr>
            <a:r>
              <a:rPr lang="en">
                <a:solidFill>
                  <a:schemeClr val="dk1"/>
                </a:solidFill>
              </a:rPr>
              <a:t>Austin </a:t>
            </a:r>
            <a:endParaRPr>
              <a:solidFill>
                <a:schemeClr val="dk1"/>
              </a:solidFill>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Interested in mapping out their travel to see their favorite band live, and wants to be able to see the locations and dates of concerts, as well as where each lands on the map, so that they can follow along!</a:t>
            </a:r>
            <a:endParaRPr>
              <a:solidFill>
                <a:schemeClr val="dk1"/>
              </a:solidFill>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Wants to be able to share their concert attendance on social media</a:t>
            </a:r>
            <a:endParaRPr>
              <a:solidFill>
                <a:schemeClr val="dk1"/>
              </a:solidFill>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Wants to be able to track their concert attendance, as well as filter and map their concert attendance for their favorite artist.</a:t>
            </a:r>
            <a:endParaRPr>
              <a:solidFill>
                <a:schemeClr val="dk1"/>
              </a:solidFill>
            </a:endParaRPr>
          </a:p>
          <a:p>
            <a:pPr indent="0" lvl="0" marL="0" rtl="0" algn="l">
              <a:lnSpc>
                <a:spcPct val="115000"/>
              </a:lnSpc>
              <a:spcBef>
                <a:spcPts val="0"/>
              </a:spcBef>
              <a:spcAft>
                <a:spcPts val="0"/>
              </a:spcAft>
              <a:buNone/>
            </a:pPr>
            <a:r>
              <a:rPr lang="en">
                <a:solidFill>
                  <a:schemeClr val="dk1"/>
                </a:solidFill>
              </a:rPr>
              <a:t>Rachel</a:t>
            </a:r>
            <a:endParaRPr>
              <a:solidFill>
                <a:schemeClr val="dk1"/>
              </a:solidFill>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Interested in seeing where on the map their favorite artists are headed so that they can plan travel to see them</a:t>
            </a:r>
            <a:endParaRPr>
              <a:solidFill>
                <a:schemeClr val="dk1"/>
              </a:solidFill>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Interested in searching for events that are happening in cities they’re visiting when they’re visiting</a:t>
            </a:r>
            <a:endParaRPr>
              <a:solidFill>
                <a:schemeClr val="dk1"/>
              </a:solidFill>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Likely to plan concert attendance a week to several months in advance</a:t>
            </a:r>
            <a:endParaRPr>
              <a:solidFill>
                <a:schemeClr val="dk1"/>
              </a:solidFill>
            </a:endParaRPr>
          </a:p>
          <a:p>
            <a:pPr indent="-298450" lvl="0" marL="285750" rtl="0" algn="l">
              <a:lnSpc>
                <a:spcPct val="115000"/>
              </a:lnSpc>
              <a:spcBef>
                <a:spcPts val="0"/>
              </a:spcBef>
              <a:spcAft>
                <a:spcPts val="0"/>
              </a:spcAft>
              <a:buClr>
                <a:schemeClr val="dk1"/>
              </a:buClr>
              <a:buSzPts val="1100"/>
              <a:buChar char="●"/>
            </a:pPr>
            <a:r>
              <a:rPr lang="en">
                <a:solidFill>
                  <a:schemeClr val="dk1"/>
                </a:solidFill>
              </a:rPr>
              <a:t>Often not familiar with the city they will be attending a concert in, so may want to visualize the location and/or understand where it is relative to city landmarks or their airbnb.</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265bd89d7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265bd89d7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Austin</a:t>
            </a:r>
            <a:endParaRPr>
              <a:solidFill>
                <a:schemeClr val="dk1"/>
              </a:solidFill>
            </a:endParaRPr>
          </a:p>
          <a:p>
            <a:pPr indent="-298450" lvl="0" marL="698500" rtl="0" algn="l">
              <a:lnSpc>
                <a:spcPct val="115000"/>
              </a:lnSpc>
              <a:spcBef>
                <a:spcPts val="1000"/>
              </a:spcBef>
              <a:spcAft>
                <a:spcPts val="0"/>
              </a:spcAft>
              <a:buClr>
                <a:schemeClr val="dk1"/>
              </a:buClr>
              <a:buSzPts val="1100"/>
              <a:buChar char="●"/>
            </a:pPr>
            <a:r>
              <a:rPr lang="en">
                <a:solidFill>
                  <a:schemeClr val="dk1"/>
                </a:solidFill>
              </a:rPr>
              <a:t>How did you build the system?</a:t>
            </a:r>
            <a:endParaRPr>
              <a:solidFill>
                <a:schemeClr val="dk1"/>
              </a:solidFill>
            </a:endParaRPr>
          </a:p>
          <a:p>
            <a:pPr indent="-298450" lvl="1" marL="1397000" rtl="0" algn="l">
              <a:lnSpc>
                <a:spcPct val="115000"/>
              </a:lnSpc>
              <a:spcBef>
                <a:spcPts val="0"/>
              </a:spcBef>
              <a:spcAft>
                <a:spcPts val="0"/>
              </a:spcAft>
              <a:buClr>
                <a:schemeClr val="dk1"/>
              </a:buClr>
              <a:buSzPts val="1100"/>
              <a:buChar char="○"/>
            </a:pPr>
            <a:r>
              <a:rPr lang="en">
                <a:solidFill>
                  <a:schemeClr val="dk1"/>
                </a:solidFill>
              </a:rPr>
              <a:t>IDEs and toolsHow did you build the system?</a:t>
            </a:r>
            <a:endParaRPr>
              <a:solidFill>
                <a:schemeClr val="dk1"/>
              </a:solidFill>
            </a:endParaRPr>
          </a:p>
          <a:p>
            <a:pPr indent="-298450" lvl="2" marL="1371600" rtl="0" algn="l">
              <a:lnSpc>
                <a:spcPct val="115000"/>
              </a:lnSpc>
              <a:spcBef>
                <a:spcPts val="0"/>
              </a:spcBef>
              <a:spcAft>
                <a:spcPts val="0"/>
              </a:spcAft>
              <a:buClr>
                <a:schemeClr val="dk1"/>
              </a:buClr>
              <a:buSzPts val="1100"/>
              <a:buAutoNum type="romanLcPeriod"/>
            </a:pPr>
            <a:r>
              <a:rPr lang="en">
                <a:solidFill>
                  <a:schemeClr val="dk1"/>
                </a:solidFill>
              </a:rPr>
              <a:t>IDEs and tools</a:t>
            </a:r>
            <a:endParaRPr>
              <a:solidFill>
                <a:schemeClr val="dk1"/>
              </a:solidFill>
            </a:endParaRPr>
          </a:p>
          <a:p>
            <a:pPr indent="-298450" lvl="2" marL="1371600" rtl="0" algn="l">
              <a:lnSpc>
                <a:spcPct val="115000"/>
              </a:lnSpc>
              <a:spcBef>
                <a:spcPts val="0"/>
              </a:spcBef>
              <a:spcAft>
                <a:spcPts val="0"/>
              </a:spcAft>
              <a:buClr>
                <a:schemeClr val="dk1"/>
              </a:buClr>
              <a:buSzPts val="1100"/>
              <a:buAutoNum type="romanLcPeriod"/>
            </a:pPr>
            <a:r>
              <a:rPr lang="en">
                <a:solidFill>
                  <a:schemeClr val="dk1"/>
                </a:solidFill>
              </a:rPr>
              <a:t>Technical details/Design Choices</a:t>
            </a:r>
            <a:endParaRPr>
              <a:solidFill>
                <a:schemeClr val="dk1"/>
              </a:solidFill>
            </a:endParaRPr>
          </a:p>
          <a:p>
            <a:pPr indent="-298450" lvl="2" marL="1371600" rtl="0" algn="l">
              <a:lnSpc>
                <a:spcPct val="115000"/>
              </a:lnSpc>
              <a:spcBef>
                <a:spcPts val="0"/>
              </a:spcBef>
              <a:spcAft>
                <a:spcPts val="0"/>
              </a:spcAft>
              <a:buClr>
                <a:schemeClr val="dk1"/>
              </a:buClr>
              <a:buSzPts val="1100"/>
              <a:buAutoNum type="romanLcPeriod"/>
            </a:pPr>
            <a:r>
              <a:rPr lang="en">
                <a:solidFill>
                  <a:schemeClr val="dk1"/>
                </a:solidFill>
              </a:rPr>
              <a:t>Difficulties you encountered during the project and how you overcame them</a:t>
            </a:r>
            <a:endParaRPr>
              <a:solidFill>
                <a:schemeClr val="dk1"/>
              </a:solidFill>
            </a:endParaRPr>
          </a:p>
          <a:p>
            <a:pPr indent="-298450" lvl="1" marL="1397000" rtl="0" algn="l">
              <a:lnSpc>
                <a:spcPct val="115000"/>
              </a:lnSpc>
              <a:spcBef>
                <a:spcPts val="0"/>
              </a:spcBef>
              <a:spcAft>
                <a:spcPts val="0"/>
              </a:spcAft>
              <a:buClr>
                <a:schemeClr val="lt1"/>
              </a:buClr>
              <a:buSzPts val="1100"/>
              <a:buChar char="○"/>
            </a:pPr>
            <a:r>
              <a:rPr lang="en">
                <a:solidFill>
                  <a:schemeClr val="lt1"/>
                </a:solidFill>
              </a:rPr>
              <a:t>Technical details/Design Choices</a:t>
            </a:r>
            <a:endParaRPr>
              <a:solidFill>
                <a:schemeClr val="lt1"/>
              </a:solidFill>
            </a:endParaRPr>
          </a:p>
          <a:p>
            <a:pPr indent="-298450" lvl="1" marL="1397000" rtl="0" algn="l">
              <a:lnSpc>
                <a:spcPct val="115000"/>
              </a:lnSpc>
              <a:spcBef>
                <a:spcPts val="0"/>
              </a:spcBef>
              <a:spcAft>
                <a:spcPts val="0"/>
              </a:spcAft>
              <a:buClr>
                <a:schemeClr val="lt1"/>
              </a:buClr>
              <a:buSzPts val="1100"/>
              <a:buChar char="○"/>
            </a:pPr>
            <a:r>
              <a:rPr lang="en">
                <a:solidFill>
                  <a:schemeClr val="lt1"/>
                </a:solidFill>
              </a:rPr>
              <a:t>Difficulties you encountered during the project and how you overcame them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265bd89d7a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265bd89d7a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Elizabeth</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265bd89d7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265bd89d7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Brendan Lorn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2 Windows, 3 Mac</a:t>
            </a:r>
            <a:endParaRPr/>
          </a:p>
          <a:p>
            <a:pPr indent="0" lvl="0" marL="0" rtl="0" algn="l">
              <a:spcBef>
                <a:spcPts val="0"/>
              </a:spcBef>
              <a:spcAft>
                <a:spcPts val="0"/>
              </a:spcAft>
              <a:buNone/>
            </a:pPr>
            <a:r>
              <a:rPr lang="en"/>
              <a:t>Docker documentation on VT CS Cloud</a:t>
            </a:r>
            <a:endParaRPr/>
          </a:p>
          <a:p>
            <a:pPr indent="0" lvl="0" marL="0" rtl="0" algn="l">
              <a:spcBef>
                <a:spcPts val="0"/>
              </a:spcBef>
              <a:spcAft>
                <a:spcPts val="0"/>
              </a:spcAft>
              <a:buNone/>
            </a:pPr>
            <a:r>
              <a:rPr lang="en"/>
              <a:t>Difference in experience on more FE focused sprints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Pair/Group Programming</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265bd89d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265bd89d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Brendan Lorn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6.jpg"/><Relationship Id="rId5" Type="http://schemas.openxmlformats.org/officeDocument/2006/relationships/image" Target="../media/image5.png"/><Relationship Id="rId6"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10.png"/><Relationship Id="rId8"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6.jpg"/><Relationship Id="rId6" Type="http://schemas.openxmlformats.org/officeDocument/2006/relationships/image" Target="../media/image5.png"/><Relationship Id="rId7"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TicX</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Grace Knudsen, Austin Lam, Elizabeth Martens, Rachel Litscher, Brendan Lorn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Description</a:t>
            </a:r>
            <a:endParaRPr/>
          </a:p>
        </p:txBody>
      </p:sp>
      <p:sp>
        <p:nvSpPr>
          <p:cNvPr id="141" name="Google Shape;141;p14"/>
          <p:cNvSpPr txBox="1"/>
          <p:nvPr>
            <p:ph idx="1" type="body"/>
          </p:nvPr>
        </p:nvSpPr>
        <p:spPr>
          <a:xfrm>
            <a:off x="1244225" y="1307850"/>
            <a:ext cx="7038900" cy="3177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900"/>
              <a:t>TicX is a website that aggregates concert information from multiple ticket websites and provides a visual display of the aggregated data. </a:t>
            </a:r>
            <a:endParaRPr sz="1900"/>
          </a:p>
          <a:p>
            <a:pPr indent="0" lvl="0" marL="0" rtl="0" algn="ctr">
              <a:lnSpc>
                <a:spcPct val="100000"/>
              </a:lnSpc>
              <a:spcBef>
                <a:spcPts val="0"/>
              </a:spcBef>
              <a:spcAft>
                <a:spcPts val="0"/>
              </a:spcAft>
              <a:buNone/>
            </a:pPr>
            <a:r>
              <a:t/>
            </a:r>
            <a:endParaRPr sz="1900"/>
          </a:p>
          <a:p>
            <a:pPr indent="0" lvl="0" marL="0" rtl="0" algn="ctr">
              <a:lnSpc>
                <a:spcPct val="100000"/>
              </a:lnSpc>
              <a:spcBef>
                <a:spcPts val="0"/>
              </a:spcBef>
              <a:spcAft>
                <a:spcPts val="0"/>
              </a:spcAft>
              <a:buNone/>
            </a:pPr>
            <a:r>
              <a:rPr lang="en" sz="1900"/>
              <a:t>TicX allows users to search and filter concerts based on user-selected criteria and displays the results on an interactive map.</a:t>
            </a:r>
            <a:endParaRPr sz="1900"/>
          </a:p>
          <a:p>
            <a:pPr indent="0" lvl="0" marL="0" rtl="0" algn="ctr">
              <a:lnSpc>
                <a:spcPct val="100000"/>
              </a:lnSpc>
              <a:spcBef>
                <a:spcPts val="0"/>
              </a:spcBef>
              <a:spcAft>
                <a:spcPts val="0"/>
              </a:spcAft>
              <a:buNone/>
            </a:pPr>
            <a:r>
              <a:t/>
            </a:r>
            <a:endParaRPr sz="1900"/>
          </a:p>
          <a:p>
            <a:pPr indent="0" lvl="0" marL="0" rtl="0" algn="ctr">
              <a:lnSpc>
                <a:spcPct val="100000"/>
              </a:lnSpc>
              <a:spcBef>
                <a:spcPts val="0"/>
              </a:spcBef>
              <a:spcAft>
                <a:spcPts val="0"/>
              </a:spcAft>
              <a:buNone/>
            </a:pPr>
            <a:r>
              <a:rPr lang="en" sz="1900"/>
              <a:t>TicX allows users to save their personal live event history, and view their past attendance on an interactive map.</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a:t>
            </a:r>
            <a:endParaRPr/>
          </a:p>
        </p:txBody>
      </p:sp>
      <p:sp>
        <p:nvSpPr>
          <p:cNvPr id="147" name="Google Shape;147;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30200" lvl="0" marL="457200" rtl="0" algn="l">
              <a:lnSpc>
                <a:spcPct val="100000"/>
              </a:lnSpc>
              <a:spcBef>
                <a:spcPts val="0"/>
              </a:spcBef>
              <a:spcAft>
                <a:spcPts val="0"/>
              </a:spcAft>
              <a:buSzPts val="1600"/>
              <a:buChar char="●"/>
            </a:pPr>
            <a:r>
              <a:rPr lang="en" sz="1600"/>
              <a:t>TicX originated out of a team member’s desire to view aggregated concert events from a variety of data sources in one place, preferably on a single map</a:t>
            </a:r>
            <a:endParaRPr sz="1600"/>
          </a:p>
          <a:p>
            <a:pPr indent="-330200" lvl="0" marL="457200" rtl="0" algn="l">
              <a:lnSpc>
                <a:spcPct val="100000"/>
              </a:lnSpc>
              <a:spcBef>
                <a:spcPts val="0"/>
              </a:spcBef>
              <a:spcAft>
                <a:spcPts val="0"/>
              </a:spcAft>
              <a:buSzPts val="1600"/>
              <a:buChar char="●"/>
            </a:pPr>
            <a:r>
              <a:rPr lang="en" sz="1600"/>
              <a:t>Idea expanded to service other team members’ interests: for </a:t>
            </a:r>
            <a:r>
              <a:rPr lang="en" sz="1600"/>
              <a:t>instance</a:t>
            </a:r>
            <a:r>
              <a:rPr lang="en" sz="1600"/>
              <a:t>, someone who loves to travel may want to view their favorite artist’s tour on a map in order to plan a trip to a new city around the tour</a:t>
            </a:r>
            <a:endParaRPr sz="1600"/>
          </a:p>
          <a:p>
            <a:pPr indent="-330200" lvl="0" marL="457200" rtl="0" algn="l">
              <a:lnSpc>
                <a:spcPct val="100000"/>
              </a:lnSpc>
              <a:spcBef>
                <a:spcPts val="0"/>
              </a:spcBef>
              <a:spcAft>
                <a:spcPts val="0"/>
              </a:spcAft>
              <a:buSzPts val="1600"/>
              <a:buChar char="●"/>
            </a:pPr>
            <a:r>
              <a:rPr lang="en" sz="1600"/>
              <a:t>Business proposition: There is a clear path to monetizing the site via partnerships with event data providers and </a:t>
            </a:r>
            <a:r>
              <a:rPr lang="en" sz="1600"/>
              <a:t>referral of users to specific ticket purchasing platforms</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Who is this for?</a:t>
            </a:r>
            <a:endParaRPr/>
          </a:p>
        </p:txBody>
      </p:sp>
      <p:sp>
        <p:nvSpPr>
          <p:cNvPr id="153" name="Google Shape;153;p16"/>
          <p:cNvSpPr txBox="1"/>
          <p:nvPr>
            <p:ph idx="1" type="body"/>
          </p:nvPr>
        </p:nvSpPr>
        <p:spPr>
          <a:xfrm>
            <a:off x="1576481" y="1307844"/>
            <a:ext cx="2743200" cy="914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200"/>
              <a:t>The local concert enthusiast: </a:t>
            </a:r>
            <a:r>
              <a:rPr lang="en" sz="1200"/>
              <a:t>Looking for a unified feed showing them the concerts in their local area. Interested in live events both for well known artists and up-and-coming artists. Makes last minute plans to attend a nearby concert when a free evening pops up</a:t>
            </a:r>
            <a:endParaRPr sz="1200"/>
          </a:p>
        </p:txBody>
      </p:sp>
      <p:pic>
        <p:nvPicPr>
          <p:cNvPr id="154" name="Google Shape;154;p16"/>
          <p:cNvPicPr preferRelativeResize="0"/>
          <p:nvPr/>
        </p:nvPicPr>
        <p:blipFill>
          <a:blip r:embed="rId3">
            <a:alphaModFix/>
          </a:blip>
          <a:stretch>
            <a:fillRect/>
          </a:stretch>
        </p:blipFill>
        <p:spPr>
          <a:xfrm>
            <a:off x="4940325" y="1603050"/>
            <a:ext cx="914400" cy="914400"/>
          </a:xfrm>
          <a:prstGeom prst="ellipse">
            <a:avLst/>
          </a:prstGeom>
          <a:noFill/>
          <a:ln cap="flat" cmpd="sng" w="9525">
            <a:solidFill>
              <a:schemeClr val="dk1"/>
            </a:solidFill>
            <a:prstDash val="solid"/>
            <a:round/>
            <a:headEnd len="sm" w="sm" type="none"/>
            <a:tailEnd len="sm" w="sm" type="none"/>
          </a:ln>
        </p:spPr>
      </p:pic>
      <p:pic>
        <p:nvPicPr>
          <p:cNvPr id="155" name="Google Shape;155;p16"/>
          <p:cNvPicPr preferRelativeResize="0"/>
          <p:nvPr/>
        </p:nvPicPr>
        <p:blipFill>
          <a:blip r:embed="rId4">
            <a:alphaModFix/>
          </a:blip>
          <a:stretch>
            <a:fillRect/>
          </a:stretch>
        </p:blipFill>
        <p:spPr>
          <a:xfrm>
            <a:off x="497525" y="1603050"/>
            <a:ext cx="914400" cy="914400"/>
          </a:xfrm>
          <a:prstGeom prst="ellipse">
            <a:avLst/>
          </a:prstGeom>
          <a:noFill/>
          <a:ln cap="flat" cmpd="sng" w="9525">
            <a:solidFill>
              <a:schemeClr val="dk1"/>
            </a:solidFill>
            <a:prstDash val="solid"/>
            <a:round/>
            <a:headEnd len="sm" w="sm" type="none"/>
            <a:tailEnd len="sm" w="sm" type="none"/>
          </a:ln>
        </p:spPr>
      </p:pic>
      <p:pic>
        <p:nvPicPr>
          <p:cNvPr id="156" name="Google Shape;156;p16"/>
          <p:cNvPicPr preferRelativeResize="0"/>
          <p:nvPr/>
        </p:nvPicPr>
        <p:blipFill>
          <a:blip r:embed="rId5">
            <a:alphaModFix/>
          </a:blip>
          <a:stretch>
            <a:fillRect/>
          </a:stretch>
        </p:blipFill>
        <p:spPr>
          <a:xfrm>
            <a:off x="497525" y="3569100"/>
            <a:ext cx="914400" cy="914400"/>
          </a:xfrm>
          <a:prstGeom prst="ellipse">
            <a:avLst/>
          </a:prstGeom>
          <a:noFill/>
          <a:ln cap="flat" cmpd="sng" w="9525">
            <a:solidFill>
              <a:schemeClr val="dk1"/>
            </a:solidFill>
            <a:prstDash val="solid"/>
            <a:round/>
            <a:headEnd len="sm" w="sm" type="none"/>
            <a:tailEnd len="sm" w="sm" type="none"/>
          </a:ln>
        </p:spPr>
      </p:pic>
      <p:pic>
        <p:nvPicPr>
          <p:cNvPr id="157" name="Google Shape;157;p16"/>
          <p:cNvPicPr preferRelativeResize="0"/>
          <p:nvPr/>
        </p:nvPicPr>
        <p:blipFill rotWithShape="1">
          <a:blip r:embed="rId6">
            <a:alphaModFix/>
          </a:blip>
          <a:srcRect b="0" l="0" r="0" t="0"/>
          <a:stretch/>
        </p:blipFill>
        <p:spPr>
          <a:xfrm>
            <a:off x="4940325" y="3569100"/>
            <a:ext cx="914400" cy="914400"/>
          </a:xfrm>
          <a:prstGeom prst="ellipse">
            <a:avLst/>
          </a:prstGeom>
          <a:noFill/>
          <a:ln cap="flat" cmpd="sng" w="9525">
            <a:solidFill>
              <a:schemeClr val="dk1"/>
            </a:solidFill>
            <a:prstDash val="solid"/>
            <a:round/>
            <a:headEnd len="sm" w="sm" type="none"/>
            <a:tailEnd len="sm" w="sm" type="none"/>
          </a:ln>
        </p:spPr>
      </p:pic>
      <p:sp>
        <p:nvSpPr>
          <p:cNvPr id="158" name="Google Shape;158;p16"/>
          <p:cNvSpPr txBox="1"/>
          <p:nvPr>
            <p:ph idx="1" type="body"/>
          </p:nvPr>
        </p:nvSpPr>
        <p:spPr>
          <a:xfrm>
            <a:off x="6069125" y="1271188"/>
            <a:ext cx="2743200" cy="914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200"/>
              <a:t>The suburban occasional concert attendee: </a:t>
            </a:r>
            <a:r>
              <a:rPr lang="en" sz="1200"/>
              <a:t>Interested in whether a specific artist is coming to their city on their tour. If the artist is coming to the city, this person would want to understand the location of the venue so that they can plan an evening agenda accordingly.</a:t>
            </a:r>
            <a:endParaRPr sz="1200"/>
          </a:p>
        </p:txBody>
      </p:sp>
      <p:sp>
        <p:nvSpPr>
          <p:cNvPr id="159" name="Google Shape;159;p16"/>
          <p:cNvSpPr txBox="1"/>
          <p:nvPr>
            <p:ph idx="1" type="body"/>
          </p:nvPr>
        </p:nvSpPr>
        <p:spPr>
          <a:xfrm>
            <a:off x="1576473" y="3285669"/>
            <a:ext cx="2743200" cy="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The artist superfan: </a:t>
            </a:r>
            <a:r>
              <a:rPr lang="en" sz="1200"/>
              <a:t>Interested in mapping out their travel to see their favorite band live, and wants to be able to see the locations and dates of concerts, as well as where each lands on the map, so that they can follow along!</a:t>
            </a:r>
            <a:endParaRPr sz="1200"/>
          </a:p>
          <a:p>
            <a:pPr indent="0" lvl="0" marL="457200" rtl="0" algn="l">
              <a:spcBef>
                <a:spcPts val="1200"/>
              </a:spcBef>
              <a:spcAft>
                <a:spcPts val="1200"/>
              </a:spcAft>
              <a:buNone/>
            </a:pPr>
            <a:r>
              <a:t/>
            </a:r>
            <a:endParaRPr sz="1200"/>
          </a:p>
        </p:txBody>
      </p:sp>
      <p:sp>
        <p:nvSpPr>
          <p:cNvPr id="160" name="Google Shape;160;p16"/>
          <p:cNvSpPr txBox="1"/>
          <p:nvPr>
            <p:ph idx="1" type="body"/>
          </p:nvPr>
        </p:nvSpPr>
        <p:spPr>
          <a:xfrm>
            <a:off x="6069119" y="3569089"/>
            <a:ext cx="2743200" cy="914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b="1" lang="en" sz="1200"/>
              <a:t>The epic traveler: </a:t>
            </a:r>
            <a:r>
              <a:rPr lang="en" sz="1200"/>
              <a:t>Interested in seeing where on the map their favorite artists are headed so that they can plan travel to see them</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Technology Stack</a:t>
            </a:r>
            <a:endParaRPr/>
          </a:p>
        </p:txBody>
      </p:sp>
      <p:sp>
        <p:nvSpPr>
          <p:cNvPr id="166" name="Google Shape;166;p17"/>
          <p:cNvSpPr txBox="1"/>
          <p:nvPr>
            <p:ph idx="1" type="body"/>
          </p:nvPr>
        </p:nvSpPr>
        <p:spPr>
          <a:xfrm>
            <a:off x="1297500" y="1567550"/>
            <a:ext cx="3163800" cy="2911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VSCode and IntelliJ</a:t>
            </a:r>
            <a:endParaRPr sz="1600"/>
          </a:p>
          <a:p>
            <a:pPr indent="-330200" lvl="0" marL="457200" rtl="0" algn="l">
              <a:spcBef>
                <a:spcPts val="0"/>
              </a:spcBef>
              <a:spcAft>
                <a:spcPts val="0"/>
              </a:spcAft>
              <a:buSzPts val="1600"/>
              <a:buChar char="●"/>
            </a:pPr>
            <a:r>
              <a:rPr lang="en" sz="1600"/>
              <a:t>Vue.js / Vuetify</a:t>
            </a:r>
            <a:endParaRPr sz="1600"/>
          </a:p>
          <a:p>
            <a:pPr indent="-330200" lvl="0" marL="457200" rtl="0" algn="l">
              <a:spcBef>
                <a:spcPts val="0"/>
              </a:spcBef>
              <a:spcAft>
                <a:spcPts val="0"/>
              </a:spcAft>
              <a:buSzPts val="1600"/>
              <a:buChar char="●"/>
            </a:pPr>
            <a:r>
              <a:rPr lang="en" sz="1600"/>
              <a:t>Flask.py</a:t>
            </a:r>
            <a:endParaRPr sz="1600"/>
          </a:p>
          <a:p>
            <a:pPr indent="-330200" lvl="0" marL="457200" rtl="0" algn="l">
              <a:spcBef>
                <a:spcPts val="0"/>
              </a:spcBef>
              <a:spcAft>
                <a:spcPts val="0"/>
              </a:spcAft>
              <a:buSzPts val="1600"/>
              <a:buChar char="●"/>
            </a:pPr>
            <a:r>
              <a:rPr lang="en" sz="1600"/>
              <a:t>mySQL </a:t>
            </a:r>
            <a:endParaRPr sz="1600"/>
          </a:p>
          <a:p>
            <a:pPr indent="-330200" lvl="0" marL="457200" rtl="0" algn="l">
              <a:spcBef>
                <a:spcPts val="0"/>
              </a:spcBef>
              <a:spcAft>
                <a:spcPts val="0"/>
              </a:spcAft>
              <a:buSzPts val="1600"/>
              <a:buChar char="●"/>
            </a:pPr>
            <a:r>
              <a:rPr lang="en" sz="1600"/>
              <a:t>Docker</a:t>
            </a:r>
            <a:endParaRPr sz="1600"/>
          </a:p>
          <a:p>
            <a:pPr indent="-330200" lvl="0" marL="457200" rtl="0" algn="l">
              <a:spcBef>
                <a:spcPts val="0"/>
              </a:spcBef>
              <a:spcAft>
                <a:spcPts val="0"/>
              </a:spcAft>
              <a:buSzPts val="1600"/>
              <a:buChar char="●"/>
            </a:pPr>
            <a:r>
              <a:rPr lang="en" sz="1600"/>
              <a:t>Issue tracking: GitLab</a:t>
            </a:r>
            <a:endParaRPr sz="1600"/>
          </a:p>
        </p:txBody>
      </p:sp>
      <p:pic>
        <p:nvPicPr>
          <p:cNvPr id="167" name="Google Shape;167;p17"/>
          <p:cNvPicPr preferRelativeResize="0"/>
          <p:nvPr/>
        </p:nvPicPr>
        <p:blipFill>
          <a:blip r:embed="rId3">
            <a:alphaModFix/>
          </a:blip>
          <a:stretch>
            <a:fillRect/>
          </a:stretch>
        </p:blipFill>
        <p:spPr>
          <a:xfrm>
            <a:off x="5057750" y="758701"/>
            <a:ext cx="1192602" cy="1192622"/>
          </a:xfrm>
          <a:prstGeom prst="rect">
            <a:avLst/>
          </a:prstGeom>
          <a:noFill/>
          <a:ln>
            <a:noFill/>
          </a:ln>
        </p:spPr>
      </p:pic>
      <p:pic>
        <p:nvPicPr>
          <p:cNvPr id="168" name="Google Shape;168;p17"/>
          <p:cNvPicPr preferRelativeResize="0"/>
          <p:nvPr/>
        </p:nvPicPr>
        <p:blipFill>
          <a:blip r:embed="rId4">
            <a:alphaModFix/>
          </a:blip>
          <a:stretch>
            <a:fillRect/>
          </a:stretch>
        </p:blipFill>
        <p:spPr>
          <a:xfrm>
            <a:off x="6767125" y="778613"/>
            <a:ext cx="1330149" cy="1152793"/>
          </a:xfrm>
          <a:prstGeom prst="rect">
            <a:avLst/>
          </a:prstGeom>
          <a:noFill/>
          <a:ln>
            <a:noFill/>
          </a:ln>
        </p:spPr>
      </p:pic>
      <p:pic>
        <p:nvPicPr>
          <p:cNvPr id="169" name="Google Shape;169;p17"/>
          <p:cNvPicPr preferRelativeResize="0"/>
          <p:nvPr/>
        </p:nvPicPr>
        <p:blipFill>
          <a:blip r:embed="rId5">
            <a:alphaModFix/>
          </a:blip>
          <a:stretch>
            <a:fillRect/>
          </a:stretch>
        </p:blipFill>
        <p:spPr>
          <a:xfrm>
            <a:off x="4800750" y="2193599"/>
            <a:ext cx="1706600" cy="954587"/>
          </a:xfrm>
          <a:prstGeom prst="rect">
            <a:avLst/>
          </a:prstGeom>
          <a:noFill/>
          <a:ln>
            <a:noFill/>
          </a:ln>
        </p:spPr>
      </p:pic>
      <p:pic>
        <p:nvPicPr>
          <p:cNvPr id="170" name="Google Shape;170;p17"/>
          <p:cNvPicPr preferRelativeResize="0"/>
          <p:nvPr/>
        </p:nvPicPr>
        <p:blipFill>
          <a:blip r:embed="rId6">
            <a:alphaModFix/>
          </a:blip>
          <a:stretch>
            <a:fillRect/>
          </a:stretch>
        </p:blipFill>
        <p:spPr>
          <a:xfrm>
            <a:off x="6835900" y="2113464"/>
            <a:ext cx="1192597" cy="1192575"/>
          </a:xfrm>
          <a:prstGeom prst="rect">
            <a:avLst/>
          </a:prstGeom>
          <a:noFill/>
          <a:ln>
            <a:noFill/>
          </a:ln>
        </p:spPr>
      </p:pic>
      <p:pic>
        <p:nvPicPr>
          <p:cNvPr id="171" name="Google Shape;171;p17"/>
          <p:cNvPicPr preferRelativeResize="0"/>
          <p:nvPr/>
        </p:nvPicPr>
        <p:blipFill>
          <a:blip r:embed="rId7">
            <a:alphaModFix/>
          </a:blip>
          <a:stretch>
            <a:fillRect/>
          </a:stretch>
        </p:blipFill>
        <p:spPr>
          <a:xfrm>
            <a:off x="4957150" y="3432900"/>
            <a:ext cx="1393799" cy="1192575"/>
          </a:xfrm>
          <a:prstGeom prst="rect">
            <a:avLst/>
          </a:prstGeom>
          <a:noFill/>
          <a:ln>
            <a:noFill/>
          </a:ln>
        </p:spPr>
      </p:pic>
      <p:pic>
        <p:nvPicPr>
          <p:cNvPr id="172" name="Google Shape;172;p17"/>
          <p:cNvPicPr preferRelativeResize="0"/>
          <p:nvPr/>
        </p:nvPicPr>
        <p:blipFill>
          <a:blip r:embed="rId8">
            <a:alphaModFix/>
          </a:blip>
          <a:stretch>
            <a:fillRect/>
          </a:stretch>
        </p:blipFill>
        <p:spPr>
          <a:xfrm>
            <a:off x="6253500" y="3410374"/>
            <a:ext cx="2357400" cy="1237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Demonstration</a:t>
            </a:r>
            <a:endParaRPr/>
          </a:p>
        </p:txBody>
      </p:sp>
      <p:sp>
        <p:nvSpPr>
          <p:cNvPr id="178" name="Google Shape;178;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https://ticx.discovery.cs.vt.edu</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Reflection</a:t>
            </a:r>
            <a:endParaRPr/>
          </a:p>
        </p:txBody>
      </p:sp>
      <p:sp>
        <p:nvSpPr>
          <p:cNvPr id="184" name="Google Shape;184;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What we struggled with:</a:t>
            </a:r>
            <a:endParaRPr sz="1400"/>
          </a:p>
          <a:p>
            <a:pPr indent="-317500" lvl="0" marL="457200" rtl="0" algn="l">
              <a:spcBef>
                <a:spcPts val="1200"/>
              </a:spcBef>
              <a:spcAft>
                <a:spcPts val="0"/>
              </a:spcAft>
              <a:buSzPts val="1400"/>
              <a:buChar char="●"/>
            </a:pPr>
            <a:r>
              <a:rPr lang="en" sz="1400"/>
              <a:t>User dev environment setup across operating systems</a:t>
            </a:r>
            <a:endParaRPr sz="1400"/>
          </a:p>
          <a:p>
            <a:pPr indent="-317500" lvl="0" marL="457200" rtl="0" algn="l">
              <a:spcBef>
                <a:spcPts val="0"/>
              </a:spcBef>
              <a:spcAft>
                <a:spcPts val="0"/>
              </a:spcAft>
              <a:buSzPts val="1400"/>
              <a:buChar char="●"/>
            </a:pPr>
            <a:r>
              <a:rPr lang="en" sz="1400"/>
              <a:t>Docker/ deployment documentation</a:t>
            </a:r>
            <a:endParaRPr sz="1400"/>
          </a:p>
          <a:p>
            <a:pPr indent="-317500" lvl="0" marL="457200" rtl="0" algn="l">
              <a:spcBef>
                <a:spcPts val="0"/>
              </a:spcBef>
              <a:spcAft>
                <a:spcPts val="0"/>
              </a:spcAft>
              <a:buSzPts val="1400"/>
              <a:buChar char="●"/>
            </a:pPr>
            <a:r>
              <a:rPr lang="en" sz="1400"/>
              <a:t>Certain sprints being more FE focused, relying more heavily on the skills and mentorship of specific teammates</a:t>
            </a:r>
            <a:endParaRPr sz="1400"/>
          </a:p>
          <a:p>
            <a:pPr indent="0" lvl="0" marL="0" rtl="0" algn="l">
              <a:spcBef>
                <a:spcPts val="1200"/>
              </a:spcBef>
              <a:spcAft>
                <a:spcPts val="0"/>
              </a:spcAft>
              <a:buNone/>
            </a:pPr>
            <a:r>
              <a:rPr lang="en" sz="1400"/>
              <a:t>What went well:</a:t>
            </a:r>
            <a:endParaRPr sz="1400"/>
          </a:p>
          <a:p>
            <a:pPr indent="-317500" lvl="0" marL="457200" rtl="0" algn="l">
              <a:spcBef>
                <a:spcPts val="1200"/>
              </a:spcBef>
              <a:spcAft>
                <a:spcPts val="0"/>
              </a:spcAft>
              <a:buSzPts val="1400"/>
              <a:buChar char="●"/>
            </a:pPr>
            <a:r>
              <a:rPr lang="en" sz="1400"/>
              <a:t>Teamwork, mentorship, pairing, communications</a:t>
            </a:r>
            <a:endParaRPr sz="1400"/>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20"/>
          <p:cNvPicPr preferRelativeResize="0"/>
          <p:nvPr/>
        </p:nvPicPr>
        <p:blipFill>
          <a:blip r:embed="rId3">
            <a:alphaModFix/>
          </a:blip>
          <a:stretch>
            <a:fillRect/>
          </a:stretch>
        </p:blipFill>
        <p:spPr>
          <a:xfrm>
            <a:off x="80925" y="1558200"/>
            <a:ext cx="1622400" cy="1622400"/>
          </a:xfrm>
          <a:prstGeom prst="ellipse">
            <a:avLst/>
          </a:prstGeom>
          <a:noFill/>
          <a:ln cap="flat" cmpd="sng" w="9525">
            <a:solidFill>
              <a:schemeClr val="dk1"/>
            </a:solidFill>
            <a:prstDash val="solid"/>
            <a:round/>
            <a:headEnd len="sm" w="sm" type="none"/>
            <a:tailEnd len="sm" w="sm" type="none"/>
          </a:ln>
        </p:spPr>
      </p:pic>
      <p:pic>
        <p:nvPicPr>
          <p:cNvPr id="190" name="Google Shape;190;p20"/>
          <p:cNvPicPr preferRelativeResize="0"/>
          <p:nvPr/>
        </p:nvPicPr>
        <p:blipFill>
          <a:blip r:embed="rId4">
            <a:alphaModFix/>
          </a:blip>
          <a:stretch>
            <a:fillRect/>
          </a:stretch>
        </p:blipFill>
        <p:spPr>
          <a:xfrm>
            <a:off x="3200400" y="1558200"/>
            <a:ext cx="1622400" cy="1622400"/>
          </a:xfrm>
          <a:prstGeom prst="ellipse">
            <a:avLst/>
          </a:prstGeom>
          <a:noFill/>
          <a:ln cap="flat" cmpd="sng" w="9525">
            <a:solidFill>
              <a:schemeClr val="dk1"/>
            </a:solidFill>
            <a:prstDash val="solid"/>
            <a:round/>
            <a:headEnd len="sm" w="sm" type="none"/>
            <a:tailEnd len="sm" w="sm" type="none"/>
          </a:ln>
        </p:spPr>
      </p:pic>
      <p:pic>
        <p:nvPicPr>
          <p:cNvPr id="191" name="Google Shape;191;p20"/>
          <p:cNvPicPr preferRelativeResize="0"/>
          <p:nvPr/>
        </p:nvPicPr>
        <p:blipFill>
          <a:blip r:embed="rId5">
            <a:alphaModFix/>
          </a:blip>
          <a:stretch>
            <a:fillRect/>
          </a:stretch>
        </p:blipFill>
        <p:spPr>
          <a:xfrm>
            <a:off x="6167475" y="1558200"/>
            <a:ext cx="1622400" cy="1622400"/>
          </a:xfrm>
          <a:prstGeom prst="ellipse">
            <a:avLst/>
          </a:prstGeom>
          <a:noFill/>
          <a:ln cap="flat" cmpd="sng" w="9525">
            <a:solidFill>
              <a:schemeClr val="dk1"/>
            </a:solidFill>
            <a:prstDash val="solid"/>
            <a:round/>
            <a:headEnd len="sm" w="sm" type="none"/>
            <a:tailEnd len="sm" w="sm" type="none"/>
          </a:ln>
        </p:spPr>
      </p:pic>
      <p:pic>
        <p:nvPicPr>
          <p:cNvPr id="192" name="Google Shape;192;p20"/>
          <p:cNvPicPr preferRelativeResize="0"/>
          <p:nvPr/>
        </p:nvPicPr>
        <p:blipFill>
          <a:blip r:embed="rId6">
            <a:alphaModFix/>
          </a:blip>
          <a:stretch>
            <a:fillRect/>
          </a:stretch>
        </p:blipFill>
        <p:spPr>
          <a:xfrm>
            <a:off x="1624400" y="3493075"/>
            <a:ext cx="1622400" cy="1622400"/>
          </a:xfrm>
          <a:prstGeom prst="ellipse">
            <a:avLst/>
          </a:prstGeom>
          <a:noFill/>
          <a:ln cap="flat" cmpd="sng" w="9525">
            <a:solidFill>
              <a:schemeClr val="dk1"/>
            </a:solidFill>
            <a:prstDash val="solid"/>
            <a:round/>
            <a:headEnd len="sm" w="sm" type="none"/>
            <a:tailEnd len="sm" w="sm" type="none"/>
          </a:ln>
        </p:spPr>
      </p:pic>
      <p:sp>
        <p:nvSpPr>
          <p:cNvPr id="193" name="Google Shape;193;p20"/>
          <p:cNvSpPr txBox="1"/>
          <p:nvPr/>
        </p:nvSpPr>
        <p:spPr>
          <a:xfrm>
            <a:off x="1624400" y="1618550"/>
            <a:ext cx="16224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Roboto"/>
                <a:ea typeface="Roboto"/>
                <a:cs typeface="Roboto"/>
                <a:sym typeface="Roboto"/>
              </a:rPr>
              <a:t>Elizabeth Martens</a:t>
            </a:r>
            <a:endParaRPr>
              <a:solidFill>
                <a:srgbClr val="FFFFFF"/>
              </a:solidFill>
              <a:latin typeface="Roboto"/>
              <a:ea typeface="Roboto"/>
              <a:cs typeface="Roboto"/>
              <a:sym typeface="Roboto"/>
            </a:endParaRPr>
          </a:p>
          <a:p>
            <a:pPr indent="0" lvl="0" marL="0" rtl="0" algn="l">
              <a:spcBef>
                <a:spcPts val="0"/>
              </a:spcBef>
              <a:spcAft>
                <a:spcPts val="0"/>
              </a:spcAft>
              <a:buNone/>
            </a:pPr>
            <a:r>
              <a:rPr lang="en">
                <a:solidFill>
                  <a:srgbClr val="FFFFFF"/>
                </a:solidFill>
                <a:latin typeface="Roboto Light"/>
                <a:ea typeface="Roboto Light"/>
                <a:cs typeface="Roboto Light"/>
                <a:sym typeface="Roboto Light"/>
              </a:rPr>
              <a:t>   Scrum master</a:t>
            </a:r>
            <a:endParaRPr>
              <a:solidFill>
                <a:srgbClr val="FFFFFF"/>
              </a:solidFill>
              <a:latin typeface="Roboto Light"/>
              <a:ea typeface="Roboto Light"/>
              <a:cs typeface="Roboto Light"/>
              <a:sym typeface="Roboto Light"/>
            </a:endParaRPr>
          </a:p>
          <a:p>
            <a:pPr indent="0" lvl="0" marL="0" rtl="0" algn="l">
              <a:spcBef>
                <a:spcPts val="0"/>
              </a:spcBef>
              <a:spcAft>
                <a:spcPts val="0"/>
              </a:spcAft>
              <a:buNone/>
            </a:pPr>
            <a:r>
              <a:rPr lang="en">
                <a:solidFill>
                  <a:srgbClr val="FFFFFF"/>
                </a:solidFill>
                <a:latin typeface="Roboto Light"/>
                <a:ea typeface="Roboto Light"/>
                <a:cs typeface="Roboto Light"/>
                <a:sym typeface="Roboto Light"/>
              </a:rPr>
              <a:t>    Data analytics</a:t>
            </a:r>
            <a:endParaRPr>
              <a:solidFill>
                <a:srgbClr val="FFFFFF"/>
              </a:solidFill>
              <a:latin typeface="Roboto Light"/>
              <a:ea typeface="Roboto Light"/>
              <a:cs typeface="Roboto Light"/>
              <a:sym typeface="Roboto Light"/>
            </a:endParaRPr>
          </a:p>
        </p:txBody>
      </p:sp>
      <p:sp>
        <p:nvSpPr>
          <p:cNvPr id="194" name="Google Shape;194;p20"/>
          <p:cNvSpPr txBox="1"/>
          <p:nvPr/>
        </p:nvSpPr>
        <p:spPr>
          <a:xfrm>
            <a:off x="4648200" y="1618550"/>
            <a:ext cx="1622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Roboto"/>
                <a:ea typeface="Roboto"/>
                <a:cs typeface="Roboto"/>
                <a:sym typeface="Roboto"/>
              </a:rPr>
              <a:t>Brendan Lorn</a:t>
            </a:r>
            <a:endParaRPr>
              <a:solidFill>
                <a:srgbClr val="FFFFFF"/>
              </a:solidFill>
              <a:latin typeface="Roboto"/>
              <a:ea typeface="Roboto"/>
              <a:cs typeface="Roboto"/>
              <a:sym typeface="Roboto"/>
            </a:endParaRPr>
          </a:p>
          <a:p>
            <a:pPr indent="0" lvl="0" marL="0" rtl="0" algn="l">
              <a:spcBef>
                <a:spcPts val="0"/>
              </a:spcBef>
              <a:spcAft>
                <a:spcPts val="0"/>
              </a:spcAft>
              <a:buNone/>
            </a:pPr>
            <a:r>
              <a:rPr lang="en">
                <a:solidFill>
                  <a:srgbClr val="FFFFFF"/>
                </a:solidFill>
                <a:latin typeface="Roboto Light"/>
                <a:ea typeface="Roboto Light"/>
                <a:cs typeface="Roboto Light"/>
                <a:sym typeface="Roboto Light"/>
              </a:rPr>
              <a:t>   Docker guru</a:t>
            </a:r>
            <a:endParaRPr>
              <a:solidFill>
                <a:srgbClr val="FFFFFF"/>
              </a:solidFill>
              <a:latin typeface="Roboto Light"/>
              <a:ea typeface="Roboto Light"/>
              <a:cs typeface="Roboto Light"/>
              <a:sym typeface="Roboto Light"/>
            </a:endParaRPr>
          </a:p>
        </p:txBody>
      </p:sp>
      <p:sp>
        <p:nvSpPr>
          <p:cNvPr id="195" name="Google Shape;195;p20"/>
          <p:cNvSpPr txBox="1"/>
          <p:nvPr/>
        </p:nvSpPr>
        <p:spPr>
          <a:xfrm>
            <a:off x="7589700" y="1618550"/>
            <a:ext cx="1622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Roboto"/>
                <a:ea typeface="Roboto"/>
                <a:cs typeface="Roboto"/>
                <a:sym typeface="Roboto"/>
              </a:rPr>
              <a:t>Grace Knudsen</a:t>
            </a:r>
            <a:endParaRPr>
              <a:solidFill>
                <a:srgbClr val="FFFFFF"/>
              </a:solidFill>
              <a:latin typeface="Roboto"/>
              <a:ea typeface="Roboto"/>
              <a:cs typeface="Roboto"/>
              <a:sym typeface="Roboto"/>
            </a:endParaRPr>
          </a:p>
          <a:p>
            <a:pPr indent="0" lvl="0" marL="0" rtl="0" algn="l">
              <a:spcBef>
                <a:spcPts val="0"/>
              </a:spcBef>
              <a:spcAft>
                <a:spcPts val="0"/>
              </a:spcAft>
              <a:buNone/>
            </a:pPr>
            <a:r>
              <a:rPr lang="en">
                <a:solidFill>
                  <a:srgbClr val="FFFFFF"/>
                </a:solidFill>
                <a:latin typeface="Roboto Light"/>
                <a:ea typeface="Roboto Light"/>
                <a:cs typeface="Roboto Light"/>
                <a:sym typeface="Roboto Light"/>
              </a:rPr>
              <a:t>   Front end</a:t>
            </a:r>
            <a:endParaRPr>
              <a:solidFill>
                <a:srgbClr val="FFFFFF"/>
              </a:solidFill>
              <a:latin typeface="Roboto Light"/>
              <a:ea typeface="Roboto Light"/>
              <a:cs typeface="Roboto Light"/>
              <a:sym typeface="Roboto Light"/>
            </a:endParaRPr>
          </a:p>
          <a:p>
            <a:pPr indent="0" lvl="0" marL="0" rtl="0" algn="l">
              <a:spcBef>
                <a:spcPts val="0"/>
              </a:spcBef>
              <a:spcAft>
                <a:spcPts val="0"/>
              </a:spcAft>
              <a:buNone/>
            </a:pPr>
            <a:r>
              <a:rPr lang="en">
                <a:solidFill>
                  <a:srgbClr val="FFFFFF"/>
                </a:solidFill>
                <a:latin typeface="Roboto Light"/>
                <a:ea typeface="Roboto Light"/>
                <a:cs typeface="Roboto Light"/>
                <a:sym typeface="Roboto Light"/>
              </a:rPr>
              <a:t>    developer</a:t>
            </a:r>
            <a:endParaRPr>
              <a:solidFill>
                <a:srgbClr val="FFFFFF"/>
              </a:solidFill>
              <a:latin typeface="Roboto Light"/>
              <a:ea typeface="Roboto Light"/>
              <a:cs typeface="Roboto Light"/>
              <a:sym typeface="Roboto Light"/>
            </a:endParaRPr>
          </a:p>
        </p:txBody>
      </p:sp>
      <p:sp>
        <p:nvSpPr>
          <p:cNvPr id="196" name="Google Shape;196;p20"/>
          <p:cNvSpPr txBox="1"/>
          <p:nvPr/>
        </p:nvSpPr>
        <p:spPr>
          <a:xfrm>
            <a:off x="3072150" y="3497963"/>
            <a:ext cx="1622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Roboto"/>
                <a:ea typeface="Roboto"/>
                <a:cs typeface="Roboto"/>
                <a:sym typeface="Roboto"/>
              </a:rPr>
              <a:t>Austin Lam</a:t>
            </a:r>
            <a:endParaRPr>
              <a:solidFill>
                <a:srgbClr val="FFFFFF"/>
              </a:solidFill>
              <a:latin typeface="Roboto"/>
              <a:ea typeface="Roboto"/>
              <a:cs typeface="Roboto"/>
              <a:sym typeface="Roboto"/>
            </a:endParaRPr>
          </a:p>
          <a:p>
            <a:pPr indent="0" lvl="0" marL="0" rtl="0" algn="l">
              <a:spcBef>
                <a:spcPts val="0"/>
              </a:spcBef>
              <a:spcAft>
                <a:spcPts val="0"/>
              </a:spcAft>
              <a:buNone/>
            </a:pPr>
            <a:r>
              <a:rPr lang="en">
                <a:solidFill>
                  <a:srgbClr val="FFFFFF"/>
                </a:solidFill>
                <a:latin typeface="Roboto Light"/>
                <a:ea typeface="Roboto Light"/>
                <a:cs typeface="Roboto Light"/>
                <a:sym typeface="Roboto Light"/>
              </a:rPr>
              <a:t>   Back end </a:t>
            </a:r>
            <a:endParaRPr>
              <a:solidFill>
                <a:srgbClr val="FFFFFF"/>
              </a:solidFill>
              <a:latin typeface="Roboto Light"/>
              <a:ea typeface="Roboto Light"/>
              <a:cs typeface="Roboto Light"/>
              <a:sym typeface="Roboto Light"/>
            </a:endParaRPr>
          </a:p>
          <a:p>
            <a:pPr indent="0" lvl="0" marL="0" rtl="0" algn="l">
              <a:spcBef>
                <a:spcPts val="0"/>
              </a:spcBef>
              <a:spcAft>
                <a:spcPts val="0"/>
              </a:spcAft>
              <a:buNone/>
            </a:pPr>
            <a:r>
              <a:rPr lang="en">
                <a:solidFill>
                  <a:srgbClr val="FFFFFF"/>
                </a:solidFill>
                <a:latin typeface="Roboto Light"/>
                <a:ea typeface="Roboto Light"/>
                <a:cs typeface="Roboto Light"/>
                <a:sym typeface="Roboto Light"/>
              </a:rPr>
              <a:t>    developer</a:t>
            </a:r>
            <a:endParaRPr>
              <a:solidFill>
                <a:srgbClr val="FFFFFF"/>
              </a:solidFill>
              <a:latin typeface="Roboto Light"/>
              <a:ea typeface="Roboto Light"/>
              <a:cs typeface="Roboto Light"/>
              <a:sym typeface="Roboto Light"/>
            </a:endParaRPr>
          </a:p>
        </p:txBody>
      </p:sp>
      <p:pic>
        <p:nvPicPr>
          <p:cNvPr id="197" name="Google Shape;197;p20"/>
          <p:cNvPicPr preferRelativeResize="0"/>
          <p:nvPr/>
        </p:nvPicPr>
        <p:blipFill rotWithShape="1">
          <a:blip r:embed="rId7">
            <a:alphaModFix/>
          </a:blip>
          <a:srcRect b="0" l="0" r="0" t="0"/>
          <a:stretch/>
        </p:blipFill>
        <p:spPr>
          <a:xfrm>
            <a:off x="4822800" y="3493075"/>
            <a:ext cx="1622400" cy="1622400"/>
          </a:xfrm>
          <a:prstGeom prst="ellipse">
            <a:avLst/>
          </a:prstGeom>
          <a:noFill/>
          <a:ln cap="flat" cmpd="sng" w="9525">
            <a:solidFill>
              <a:schemeClr val="dk1"/>
            </a:solidFill>
            <a:prstDash val="solid"/>
            <a:round/>
            <a:headEnd len="sm" w="sm" type="none"/>
            <a:tailEnd len="sm" w="sm" type="none"/>
          </a:ln>
        </p:spPr>
      </p:pic>
      <p:sp>
        <p:nvSpPr>
          <p:cNvPr id="198" name="Google Shape;198;p20"/>
          <p:cNvSpPr txBox="1"/>
          <p:nvPr/>
        </p:nvSpPr>
        <p:spPr>
          <a:xfrm>
            <a:off x="6353200" y="3575300"/>
            <a:ext cx="2456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Roboto"/>
                <a:ea typeface="Roboto"/>
                <a:cs typeface="Roboto"/>
                <a:sym typeface="Roboto"/>
              </a:rPr>
              <a:t>Rachel Litscher</a:t>
            </a:r>
            <a:endParaRPr>
              <a:solidFill>
                <a:srgbClr val="FFFFFF"/>
              </a:solidFill>
              <a:latin typeface="Roboto"/>
              <a:ea typeface="Roboto"/>
              <a:cs typeface="Roboto"/>
              <a:sym typeface="Roboto"/>
            </a:endParaRPr>
          </a:p>
          <a:p>
            <a:pPr indent="0" lvl="0" marL="0" rtl="0" algn="l">
              <a:spcBef>
                <a:spcPts val="0"/>
              </a:spcBef>
              <a:spcAft>
                <a:spcPts val="0"/>
              </a:spcAft>
              <a:buNone/>
            </a:pPr>
            <a:r>
              <a:rPr lang="en">
                <a:solidFill>
                  <a:srgbClr val="FFFFFF"/>
                </a:solidFill>
                <a:latin typeface="Roboto Light"/>
                <a:ea typeface="Roboto Light"/>
                <a:cs typeface="Roboto Light"/>
                <a:sym typeface="Roboto Light"/>
              </a:rPr>
              <a:t>   Product owner   </a:t>
            </a:r>
            <a:endParaRPr>
              <a:solidFill>
                <a:srgbClr val="FFFFFF"/>
              </a:solidFill>
              <a:latin typeface="Roboto Light"/>
              <a:ea typeface="Roboto Light"/>
              <a:cs typeface="Roboto Light"/>
              <a:sym typeface="Roboto Light"/>
            </a:endParaRPr>
          </a:p>
          <a:p>
            <a:pPr indent="0" lvl="0" marL="0" rtl="0" algn="l">
              <a:spcBef>
                <a:spcPts val="0"/>
              </a:spcBef>
              <a:spcAft>
                <a:spcPts val="0"/>
              </a:spcAft>
              <a:buNone/>
            </a:pPr>
            <a:r>
              <a:rPr lang="en">
                <a:solidFill>
                  <a:srgbClr val="FFFFFF"/>
                </a:solidFill>
                <a:latin typeface="Roboto Light"/>
                <a:ea typeface="Roboto Light"/>
                <a:cs typeface="Roboto Light"/>
                <a:sym typeface="Roboto Light"/>
              </a:rPr>
              <a:t>    Front end developer</a:t>
            </a:r>
            <a:endParaRPr>
              <a:solidFill>
                <a:srgbClr val="FFFFFF"/>
              </a:solidFill>
              <a:latin typeface="Roboto Light"/>
              <a:ea typeface="Roboto Light"/>
              <a:cs typeface="Roboto Light"/>
              <a:sym typeface="Roboto Light"/>
            </a:endParaRPr>
          </a:p>
        </p:txBody>
      </p:sp>
      <p:sp>
        <p:nvSpPr>
          <p:cNvPr id="199" name="Google Shape;199;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